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DE271094-9DAF-4533-92E0-434AB6EC7124}" type="datetimeFigureOut">
              <a:rPr lang="ar-IQ" smtClean="0"/>
              <a:t>21/03/1440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0BCDAC-27D7-4270-B4F5-6175396AE504}" type="slidenum">
              <a:rPr lang="ar-IQ" smtClean="0"/>
              <a:t>‹#›</a:t>
            </a:fld>
            <a:endParaRPr lang="ar-IQ"/>
          </a:p>
        </p:txBody>
      </p:sp>
    </p:spTree>
    <p:extLst>
      <p:ext uri="{BB962C8B-B14F-4D97-AF65-F5344CB8AC3E}">
        <p14:creationId xmlns:p14="http://schemas.microsoft.com/office/powerpoint/2010/main" val="1844630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E271094-9DAF-4533-92E0-434AB6EC7124}" type="datetimeFigureOut">
              <a:rPr lang="ar-IQ" smtClean="0"/>
              <a:t>21/03/1440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0BCDAC-27D7-4270-B4F5-6175396AE504}" type="slidenum">
              <a:rPr lang="ar-IQ" smtClean="0"/>
              <a:t>‹#›</a:t>
            </a:fld>
            <a:endParaRPr lang="ar-IQ"/>
          </a:p>
        </p:txBody>
      </p:sp>
    </p:spTree>
    <p:extLst>
      <p:ext uri="{BB962C8B-B14F-4D97-AF65-F5344CB8AC3E}">
        <p14:creationId xmlns:p14="http://schemas.microsoft.com/office/powerpoint/2010/main" val="138649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E271094-9DAF-4533-92E0-434AB6EC7124}" type="datetimeFigureOut">
              <a:rPr lang="ar-IQ" smtClean="0"/>
              <a:t>21/03/1440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0BCDAC-27D7-4270-B4F5-6175396AE504}" type="slidenum">
              <a:rPr lang="ar-IQ" smtClean="0"/>
              <a:t>‹#›</a:t>
            </a:fld>
            <a:endParaRPr lang="ar-IQ"/>
          </a:p>
        </p:txBody>
      </p:sp>
    </p:spTree>
    <p:extLst>
      <p:ext uri="{BB962C8B-B14F-4D97-AF65-F5344CB8AC3E}">
        <p14:creationId xmlns:p14="http://schemas.microsoft.com/office/powerpoint/2010/main" val="4280054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E271094-9DAF-4533-92E0-434AB6EC7124}" type="datetimeFigureOut">
              <a:rPr lang="ar-IQ" smtClean="0"/>
              <a:t>21/03/1440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0BCDAC-27D7-4270-B4F5-6175396AE504}" type="slidenum">
              <a:rPr lang="ar-IQ" smtClean="0"/>
              <a:t>‹#›</a:t>
            </a:fld>
            <a:endParaRPr lang="ar-IQ"/>
          </a:p>
        </p:txBody>
      </p:sp>
    </p:spTree>
    <p:extLst>
      <p:ext uri="{BB962C8B-B14F-4D97-AF65-F5344CB8AC3E}">
        <p14:creationId xmlns:p14="http://schemas.microsoft.com/office/powerpoint/2010/main" val="2994791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E271094-9DAF-4533-92E0-434AB6EC7124}" type="datetimeFigureOut">
              <a:rPr lang="ar-IQ" smtClean="0"/>
              <a:t>21/03/1440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0BCDAC-27D7-4270-B4F5-6175396AE504}" type="slidenum">
              <a:rPr lang="ar-IQ" smtClean="0"/>
              <a:t>‹#›</a:t>
            </a:fld>
            <a:endParaRPr lang="ar-IQ"/>
          </a:p>
        </p:txBody>
      </p:sp>
    </p:spTree>
    <p:extLst>
      <p:ext uri="{BB962C8B-B14F-4D97-AF65-F5344CB8AC3E}">
        <p14:creationId xmlns:p14="http://schemas.microsoft.com/office/powerpoint/2010/main" val="800163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DE271094-9DAF-4533-92E0-434AB6EC7124}" type="datetimeFigureOut">
              <a:rPr lang="ar-IQ" smtClean="0"/>
              <a:t>21/03/1440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40BCDAC-27D7-4270-B4F5-6175396AE504}" type="slidenum">
              <a:rPr lang="ar-IQ" smtClean="0"/>
              <a:t>‹#›</a:t>
            </a:fld>
            <a:endParaRPr lang="ar-IQ"/>
          </a:p>
        </p:txBody>
      </p:sp>
    </p:spTree>
    <p:extLst>
      <p:ext uri="{BB962C8B-B14F-4D97-AF65-F5344CB8AC3E}">
        <p14:creationId xmlns:p14="http://schemas.microsoft.com/office/powerpoint/2010/main" val="3841271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DE271094-9DAF-4533-92E0-434AB6EC7124}" type="datetimeFigureOut">
              <a:rPr lang="ar-IQ" smtClean="0"/>
              <a:t>21/03/1440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940BCDAC-27D7-4270-B4F5-6175396AE504}" type="slidenum">
              <a:rPr lang="ar-IQ" smtClean="0"/>
              <a:t>‹#›</a:t>
            </a:fld>
            <a:endParaRPr lang="ar-IQ"/>
          </a:p>
        </p:txBody>
      </p:sp>
    </p:spTree>
    <p:extLst>
      <p:ext uri="{BB962C8B-B14F-4D97-AF65-F5344CB8AC3E}">
        <p14:creationId xmlns:p14="http://schemas.microsoft.com/office/powerpoint/2010/main" val="1476296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DE271094-9DAF-4533-92E0-434AB6EC7124}" type="datetimeFigureOut">
              <a:rPr lang="ar-IQ" smtClean="0"/>
              <a:t>21/03/1440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940BCDAC-27D7-4270-B4F5-6175396AE504}" type="slidenum">
              <a:rPr lang="ar-IQ" smtClean="0"/>
              <a:t>‹#›</a:t>
            </a:fld>
            <a:endParaRPr lang="ar-IQ"/>
          </a:p>
        </p:txBody>
      </p:sp>
    </p:spTree>
    <p:extLst>
      <p:ext uri="{BB962C8B-B14F-4D97-AF65-F5344CB8AC3E}">
        <p14:creationId xmlns:p14="http://schemas.microsoft.com/office/powerpoint/2010/main" val="2950512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E271094-9DAF-4533-92E0-434AB6EC7124}" type="datetimeFigureOut">
              <a:rPr lang="ar-IQ" smtClean="0"/>
              <a:t>21/03/1440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940BCDAC-27D7-4270-B4F5-6175396AE504}" type="slidenum">
              <a:rPr lang="ar-IQ" smtClean="0"/>
              <a:t>‹#›</a:t>
            </a:fld>
            <a:endParaRPr lang="ar-IQ"/>
          </a:p>
        </p:txBody>
      </p:sp>
    </p:spTree>
    <p:extLst>
      <p:ext uri="{BB962C8B-B14F-4D97-AF65-F5344CB8AC3E}">
        <p14:creationId xmlns:p14="http://schemas.microsoft.com/office/powerpoint/2010/main" val="1684076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E271094-9DAF-4533-92E0-434AB6EC7124}" type="datetimeFigureOut">
              <a:rPr lang="ar-IQ" smtClean="0"/>
              <a:t>21/03/1440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40BCDAC-27D7-4270-B4F5-6175396AE504}" type="slidenum">
              <a:rPr lang="ar-IQ" smtClean="0"/>
              <a:t>‹#›</a:t>
            </a:fld>
            <a:endParaRPr lang="ar-IQ"/>
          </a:p>
        </p:txBody>
      </p:sp>
    </p:spTree>
    <p:extLst>
      <p:ext uri="{BB962C8B-B14F-4D97-AF65-F5344CB8AC3E}">
        <p14:creationId xmlns:p14="http://schemas.microsoft.com/office/powerpoint/2010/main" val="2112702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E271094-9DAF-4533-92E0-434AB6EC7124}" type="datetimeFigureOut">
              <a:rPr lang="ar-IQ" smtClean="0"/>
              <a:t>21/03/1440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40BCDAC-27D7-4270-B4F5-6175396AE504}" type="slidenum">
              <a:rPr lang="ar-IQ" smtClean="0"/>
              <a:t>‹#›</a:t>
            </a:fld>
            <a:endParaRPr lang="ar-IQ"/>
          </a:p>
        </p:txBody>
      </p:sp>
    </p:spTree>
    <p:extLst>
      <p:ext uri="{BB962C8B-B14F-4D97-AF65-F5344CB8AC3E}">
        <p14:creationId xmlns:p14="http://schemas.microsoft.com/office/powerpoint/2010/main" val="2276471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E271094-9DAF-4533-92E0-434AB6EC7124}" type="datetimeFigureOut">
              <a:rPr lang="ar-IQ" smtClean="0"/>
              <a:t>21/03/1440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40BCDAC-27D7-4270-B4F5-6175396AE504}" type="slidenum">
              <a:rPr lang="ar-IQ" smtClean="0"/>
              <a:t>‹#›</a:t>
            </a:fld>
            <a:endParaRPr lang="ar-IQ"/>
          </a:p>
        </p:txBody>
      </p:sp>
    </p:spTree>
    <p:extLst>
      <p:ext uri="{BB962C8B-B14F-4D97-AF65-F5344CB8AC3E}">
        <p14:creationId xmlns:p14="http://schemas.microsoft.com/office/powerpoint/2010/main" val="11686013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476673"/>
            <a:ext cx="7702624" cy="1944215"/>
          </a:xfrm>
        </p:spPr>
        <p:txBody>
          <a:bodyPr/>
          <a:lstStyle/>
          <a:p>
            <a:pPr rtl="0"/>
            <a:r>
              <a:rPr lang="en-US" dirty="0"/>
              <a:t>William Blake’s “ The </a:t>
            </a:r>
            <a:r>
              <a:rPr lang="en-US" dirty="0" err="1"/>
              <a:t>Tyger</a:t>
            </a:r>
            <a:r>
              <a:rPr lang="en-US" dirty="0"/>
              <a:t>”</a:t>
            </a:r>
            <a:endParaRPr lang="ar-IQ" dirty="0"/>
          </a:p>
        </p:txBody>
      </p:sp>
      <p:sp>
        <p:nvSpPr>
          <p:cNvPr id="3" name="عنوان فرعي 2"/>
          <p:cNvSpPr>
            <a:spLocks noGrp="1"/>
          </p:cNvSpPr>
          <p:nvPr>
            <p:ph type="subTitle" idx="1"/>
          </p:nvPr>
        </p:nvSpPr>
        <p:spPr>
          <a:xfrm>
            <a:off x="827584" y="2708920"/>
            <a:ext cx="7560840" cy="2929880"/>
          </a:xfrm>
        </p:spPr>
        <p:txBody>
          <a:bodyPr>
            <a:noAutofit/>
          </a:bodyPr>
          <a:lstStyle/>
          <a:p>
            <a:pPr algn="just" rtl="0"/>
            <a:r>
              <a:rPr lang="en-US" sz="2400" dirty="0" smtClean="0">
                <a:solidFill>
                  <a:schemeClr val="tx1"/>
                </a:solidFill>
                <a:cs typeface="+mj-cs"/>
              </a:rPr>
              <a:t>“</a:t>
            </a:r>
            <a:r>
              <a:rPr lang="en-US" sz="2400" dirty="0" smtClean="0">
                <a:solidFill>
                  <a:schemeClr val="tx1"/>
                </a:solidFill>
                <a:cs typeface="+mj-cs"/>
              </a:rPr>
              <a:t>The </a:t>
            </a:r>
            <a:r>
              <a:rPr lang="en-US" sz="2400" dirty="0" err="1" smtClean="0">
                <a:solidFill>
                  <a:schemeClr val="tx1"/>
                </a:solidFill>
                <a:cs typeface="+mj-cs"/>
              </a:rPr>
              <a:t>Tyger</a:t>
            </a:r>
            <a:r>
              <a:rPr lang="en-US" sz="2400" dirty="0" smtClean="0">
                <a:solidFill>
                  <a:schemeClr val="tx1"/>
                </a:solidFill>
                <a:cs typeface="+mj-cs"/>
              </a:rPr>
              <a:t>”</a:t>
            </a:r>
            <a:r>
              <a:rPr lang="en-US" sz="2400" dirty="0" smtClean="0">
                <a:solidFill>
                  <a:schemeClr val="tx1"/>
                </a:solidFill>
                <a:cs typeface="+mj-cs"/>
              </a:rPr>
              <a:t> </a:t>
            </a:r>
            <a:r>
              <a:rPr lang="en-US" sz="2400" dirty="0" smtClean="0">
                <a:solidFill>
                  <a:schemeClr val="tx1"/>
                </a:solidFill>
                <a:cs typeface="+mj-cs"/>
              </a:rPr>
              <a:t>was first published in William Blake’s 1794 volume Songs of Experience, which contains many of his most celebrated poems. The Songs of Experience was designed to complement Blake’s earlier collection, Songs of Innocence (1789), and </a:t>
            </a:r>
            <a:r>
              <a:rPr lang="en-US" sz="2400" dirty="0" smtClean="0">
                <a:solidFill>
                  <a:schemeClr val="tx1"/>
                </a:solidFill>
                <a:cs typeface="+mj-cs"/>
              </a:rPr>
              <a:t>“The </a:t>
            </a:r>
            <a:r>
              <a:rPr lang="en-US" sz="2400" dirty="0" err="1" smtClean="0">
                <a:solidFill>
                  <a:schemeClr val="tx1"/>
                </a:solidFill>
                <a:cs typeface="+mj-cs"/>
              </a:rPr>
              <a:t>Tyger</a:t>
            </a:r>
            <a:r>
              <a:rPr lang="en-US" sz="2400" dirty="0" smtClean="0">
                <a:solidFill>
                  <a:schemeClr val="tx1"/>
                </a:solidFill>
                <a:cs typeface="+mj-cs"/>
              </a:rPr>
              <a:t>”</a:t>
            </a:r>
            <a:r>
              <a:rPr lang="en-US" sz="2400" dirty="0" smtClean="0">
                <a:solidFill>
                  <a:schemeClr val="tx1"/>
                </a:solidFill>
                <a:cs typeface="+mj-cs"/>
              </a:rPr>
              <a:t> </a:t>
            </a:r>
            <a:r>
              <a:rPr lang="en-US" sz="2400" dirty="0" smtClean="0">
                <a:solidFill>
                  <a:schemeClr val="tx1"/>
                </a:solidFill>
                <a:cs typeface="+mj-cs"/>
              </a:rPr>
              <a:t>should be seen as the later volume’s answer to ‘The Lamb’, the ‘innocent’ poem that had appeared in the earlier volume.</a:t>
            </a:r>
            <a:endParaRPr lang="ar-IQ" sz="2400" dirty="0">
              <a:solidFill>
                <a:schemeClr val="tx1"/>
              </a:solidFill>
              <a:cs typeface="+mj-cs"/>
            </a:endParaRPr>
          </a:p>
        </p:txBody>
      </p:sp>
    </p:spTree>
    <p:extLst>
      <p:ext uri="{BB962C8B-B14F-4D97-AF65-F5344CB8AC3E}">
        <p14:creationId xmlns:p14="http://schemas.microsoft.com/office/powerpoint/2010/main" val="1429637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pPr algn="just" rtl="0"/>
            <a:r>
              <a:rPr lang="en-US" dirty="0" smtClean="0"/>
              <a:t>Framed as a series of questions, ‘</a:t>
            </a:r>
            <a:r>
              <a:rPr lang="en-US" dirty="0" err="1" smtClean="0"/>
              <a:t>Tyger</a:t>
            </a:r>
            <a:r>
              <a:rPr lang="en-US" dirty="0" smtClean="0"/>
              <a:t> </a:t>
            </a:r>
            <a:r>
              <a:rPr lang="en-US" dirty="0" err="1" smtClean="0"/>
              <a:t>Tyger</a:t>
            </a:r>
            <a:r>
              <a:rPr lang="en-US" dirty="0" smtClean="0"/>
              <a:t>, burning bright’ (as the poem is also often known), in summary, sees Blake’s speaker wondering about the creator responsible for such a fearsome creature as the tiger. The fiery imagery used throughout the poem conjures the tiger’s aura of danger: fire equates fear. Don’t get too close to the tiger, Blake’s poem seems to say, otherwise you’ll get burnt.</a:t>
            </a:r>
            <a:endParaRPr lang="ar-IQ" dirty="0"/>
          </a:p>
        </p:txBody>
      </p:sp>
    </p:spTree>
    <p:extLst>
      <p:ext uri="{BB962C8B-B14F-4D97-AF65-F5344CB8AC3E}">
        <p14:creationId xmlns:p14="http://schemas.microsoft.com/office/powerpoint/2010/main" val="1198878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85000" lnSpcReduction="20000"/>
          </a:bodyPr>
          <a:lstStyle/>
          <a:p>
            <a:pPr algn="just" rtl="0"/>
            <a:r>
              <a:rPr lang="en-US" dirty="0" smtClean="0"/>
              <a:t>The first stanza and sixth stanza, alike in every respect except for the shift from ‘Could frame’ to ‘Dare frame’, frame the poem, asking about the immortal creator responsible for the beast. The second stanza continues the fire imagery established by the image of the tiger ‘burning bright’, with talk of ‘the fire’ of the creature’s eyes, and the notion of the creator fashioning the tiger out of pure fire, as if he (or He) had reached his hand into the fire and </a:t>
            </a:r>
            <a:r>
              <a:rPr lang="en-US" dirty="0" smtClean="0"/>
              <a:t>molded </a:t>
            </a:r>
            <a:r>
              <a:rPr lang="en-US" dirty="0" smtClean="0"/>
              <a:t>the creature from it. (The image succeeds, of course, because of the flame-like appearance of a tiger’s stripes.) It must have been a god who played with fire who made the tiger.</a:t>
            </a:r>
            <a:endParaRPr lang="ar-IQ" dirty="0"/>
          </a:p>
        </p:txBody>
      </p:sp>
    </p:spTree>
    <p:extLst>
      <p:ext uri="{BB962C8B-B14F-4D97-AF65-F5344CB8AC3E}">
        <p14:creationId xmlns:p14="http://schemas.microsoft.com/office/powerpoint/2010/main" val="4083632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20000"/>
          </a:bodyPr>
          <a:lstStyle/>
          <a:p>
            <a:pPr algn="just" rtl="0"/>
            <a:r>
              <a:rPr lang="en-US" sz="2400" dirty="0" smtClean="0"/>
              <a:t>In the third and fourth stanzas, Blake introduces another central metaphor, explicitly drawing a comparison between God and a blacksmith. It is as if the Creator made the blacksmith in his forge, hammering the base materials into the living and breathing ferocious creature which now walks the earth.</a:t>
            </a:r>
          </a:p>
          <a:p>
            <a:pPr algn="just" rtl="0"/>
            <a:r>
              <a:rPr lang="en-US" sz="2400" dirty="0" smtClean="0"/>
              <a:t>The fifth stanza is more puzzling. When the Creator fashioned the </a:t>
            </a:r>
            <a:r>
              <a:rPr lang="en-US" sz="2400" dirty="0" err="1" smtClean="0"/>
              <a:t>Tyger</a:t>
            </a:r>
            <a:r>
              <a:rPr lang="en-US" sz="2400" dirty="0" smtClean="0"/>
              <a:t>, Blake asks, did he look with pride upon the animal he had created? if God is all-loving, why did he make such a fearsome and dangerous animal? We can’t easily fit the tiger into the ‘All Things Bright and Beautiful’ view of Christian creation. As Blake himself asks, ‘Did he who made the Lamb make thee?’ In other words, did God make the gentle and meek animals, but also the destructive and ferocious ones? Presumably the question is rhetorical; the real question-behind-the-question is why. (This might help to explain Blake’s reference to ‘fearful symmetry’) </a:t>
            </a:r>
          </a:p>
          <a:p>
            <a:pPr algn="just" rtl="0"/>
            <a:endParaRPr lang="en-US" sz="2400" dirty="0" smtClean="0"/>
          </a:p>
          <a:p>
            <a:pPr algn="just" rtl="0"/>
            <a:endParaRPr lang="ar-IQ" sz="2400" dirty="0"/>
          </a:p>
        </p:txBody>
      </p:sp>
    </p:spTree>
    <p:extLst>
      <p:ext uri="{BB962C8B-B14F-4D97-AF65-F5344CB8AC3E}">
        <p14:creationId xmlns:p14="http://schemas.microsoft.com/office/powerpoint/2010/main" val="508012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The Symbolism of the Poem</a:t>
            </a:r>
            <a:endParaRPr lang="ar-IQ" dirty="0"/>
          </a:p>
        </p:txBody>
      </p:sp>
      <p:sp>
        <p:nvSpPr>
          <p:cNvPr id="3" name="عنصر نائب للمحتوى 2"/>
          <p:cNvSpPr>
            <a:spLocks noGrp="1"/>
          </p:cNvSpPr>
          <p:nvPr>
            <p:ph idx="1"/>
          </p:nvPr>
        </p:nvSpPr>
        <p:spPr/>
        <p:txBody>
          <a:bodyPr>
            <a:normAutofit/>
          </a:bodyPr>
          <a:lstStyle/>
          <a:p>
            <a:pPr algn="just" rtl="0"/>
            <a:r>
              <a:rPr lang="en-US" dirty="0" smtClean="0"/>
              <a:t>“The </a:t>
            </a:r>
            <a:r>
              <a:rPr lang="en-US" dirty="0" err="1" smtClean="0"/>
              <a:t>Tyger</a:t>
            </a:r>
            <a:r>
              <a:rPr lang="en-US" dirty="0" smtClean="0"/>
              <a:t>” by </a:t>
            </a:r>
            <a:r>
              <a:rPr lang="en-US" dirty="0" smtClean="0"/>
              <a:t>William Blake is taken from The Songs of Experience. The tiger itself is a symbol for the fierce forces in the soul that are necessary to break the bonds of experience. The tiger also stands for a divine spirit that will not be subdued by restrictions, but will arise against established rules and conventions.</a:t>
            </a:r>
          </a:p>
          <a:p>
            <a:pPr algn="just" rtl="0"/>
            <a:endParaRPr lang="ar-IQ" dirty="0"/>
          </a:p>
        </p:txBody>
      </p:sp>
    </p:spTree>
    <p:extLst>
      <p:ext uri="{BB962C8B-B14F-4D97-AF65-F5344CB8AC3E}">
        <p14:creationId xmlns:p14="http://schemas.microsoft.com/office/powerpoint/2010/main" val="752067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algn="just" rtl="0"/>
            <a:r>
              <a:rPr lang="en-US" dirty="0" smtClean="0"/>
              <a:t>“The </a:t>
            </a:r>
            <a:r>
              <a:rPr lang="en-US" dirty="0" err="1" smtClean="0"/>
              <a:t>Tyger</a:t>
            </a:r>
            <a:r>
              <a:rPr lang="en-US" dirty="0" smtClean="0"/>
              <a:t>” </a:t>
            </a:r>
            <a:r>
              <a:rPr lang="en-US" dirty="0" smtClean="0"/>
              <a:t>is a highly symbolic poem based on Blake’s personal philosophy of spiritual and intellectual revolution by individuals. The speaker in the poem is puzzled at the sight of a tiger in the night, and he asks it a series of questions about its fierce appearance and about the creator who made it.  </a:t>
            </a:r>
            <a:endParaRPr lang="ar-IQ" dirty="0"/>
          </a:p>
        </p:txBody>
      </p:sp>
    </p:spTree>
    <p:extLst>
      <p:ext uri="{BB962C8B-B14F-4D97-AF65-F5344CB8AC3E}">
        <p14:creationId xmlns:p14="http://schemas.microsoft.com/office/powerpoint/2010/main" val="2813985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10000"/>
          </a:bodyPr>
          <a:lstStyle/>
          <a:p>
            <a:pPr algn="just" rtl="0"/>
            <a:r>
              <a:rPr lang="en-US" dirty="0" smtClean="0"/>
              <a:t>The </a:t>
            </a:r>
            <a:r>
              <a:rPr lang="en-US" dirty="0" err="1" smtClean="0"/>
              <a:t>Tyger</a:t>
            </a:r>
            <a:r>
              <a:rPr lang="en-US" dirty="0" smtClean="0"/>
              <a:t> </a:t>
            </a:r>
            <a:r>
              <a:rPr lang="en-US" dirty="0" smtClean="0"/>
              <a:t>is a symbolic tiger which represents the fierce force in the human soul. It is created in the fire of imagination by the god who has a supreme imagination, spirituality and ideals. The anvil, chain, hammer, furnace and fire are parts of the imaginative artist’s powerful means of creation. The imaginative artist is synonymous with the creator. The man with a revolutionary spirit can use such powers to fight against the evils of experience.</a:t>
            </a:r>
            <a:endParaRPr lang="ar-IQ" dirty="0"/>
          </a:p>
        </p:txBody>
      </p:sp>
    </p:spTree>
    <p:extLst>
      <p:ext uri="{BB962C8B-B14F-4D97-AF65-F5344CB8AC3E}">
        <p14:creationId xmlns:p14="http://schemas.microsoft.com/office/powerpoint/2010/main" val="1908638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85000" lnSpcReduction="20000"/>
          </a:bodyPr>
          <a:lstStyle/>
          <a:p>
            <a:pPr algn="just" rtl="0"/>
            <a:r>
              <a:rPr lang="en-US" dirty="0" smtClean="0"/>
              <a:t>So, the god creating the tiger can be interpreted as any of these creative agents which inspire common men to free their minds, hearts and souls from the chains of social falsities- the king, the priest, the landlord and their systems that eat up the individual’s potentials. The creator has strong shoulders (energy) as well as art (skills) and dread feet and hand. His courage is supreme, too. His creation is fierce, almost daunting himself. The forest is the symbol of corrupted social conventions and that tries to suppress the good human potentials. In the poem night stands for ignorance, out of which the forest of false social institutions is made.</a:t>
            </a:r>
            <a:endParaRPr lang="ar-IQ" dirty="0"/>
          </a:p>
        </p:txBody>
      </p:sp>
    </p:spTree>
    <p:extLst>
      <p:ext uri="{BB962C8B-B14F-4D97-AF65-F5344CB8AC3E}">
        <p14:creationId xmlns:p14="http://schemas.microsoft.com/office/powerpoint/2010/main" val="2695925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4890"/>
            <a:ext cx="8229600" cy="1143000"/>
          </a:xfrm>
        </p:spPr>
        <p:txBody>
          <a:bodyPr/>
          <a:lstStyle/>
          <a:p>
            <a:endParaRPr lang="ar-IQ"/>
          </a:p>
        </p:txBody>
      </p:sp>
      <p:sp>
        <p:nvSpPr>
          <p:cNvPr id="3" name="عنصر نائب للمحتوى 2"/>
          <p:cNvSpPr>
            <a:spLocks noGrp="1"/>
          </p:cNvSpPr>
          <p:nvPr>
            <p:ph idx="1"/>
          </p:nvPr>
        </p:nvSpPr>
        <p:spPr>
          <a:xfrm>
            <a:off x="467544" y="1340768"/>
            <a:ext cx="8219256" cy="4785395"/>
          </a:xfrm>
        </p:spPr>
        <p:txBody>
          <a:bodyPr>
            <a:noAutofit/>
          </a:bodyPr>
          <a:lstStyle/>
          <a:p>
            <a:pPr algn="just" rtl="0"/>
            <a:r>
              <a:rPr lang="en-US" sz="1800" dirty="0" smtClean="0"/>
              <a:t>The poem is taken from the “Songs of Experience” which means the adult world of corruption, immorality and suffering. Passing through the first phase of “Innocence” or the pure child’s-like world or mentality in “Songs of Innocence”, and then having experienced the opposite world of experience, the speaker in this poem has begun to recognize the suppressed power of his soul and realize its necessity. He is himself puzzled at its fearful faces, and begins to realize that he had gotten, not only the lamb-like humility, but also the tiger-like energy for fighting back against the domination of the evil society. The qualities of the original and pure man must be freed by using this tiger- like force of the soul. Blake’s imaginative man or creative artist is a rebellious being. It also represents the double potentials in any human being. Thematically, the poem is intended to make us to witness the persona realizing the potentials of his soul and to realize it ourselves. We have not only the lamb (Christ) like humility but also the tiger like quality for spiritual revolution and freedom from falsities. The unusual spelling in “</a:t>
            </a:r>
            <a:r>
              <a:rPr lang="en-US" sz="1800" dirty="0" err="1" smtClean="0"/>
              <a:t>Tyger</a:t>
            </a:r>
            <a:r>
              <a:rPr lang="en-US" sz="1800" dirty="0" smtClean="0"/>
              <a:t>” is also a hint of the special meaning and emphasis as the unusual stresses. The use of the first stanza as a refrain repeating it with the difference of one word (dare) at the end is also for special emphasis on its symbolism.</a:t>
            </a:r>
            <a:endParaRPr lang="ar-IQ" sz="1800" dirty="0"/>
          </a:p>
        </p:txBody>
      </p:sp>
    </p:spTree>
    <p:extLst>
      <p:ext uri="{BB962C8B-B14F-4D97-AF65-F5344CB8AC3E}">
        <p14:creationId xmlns:p14="http://schemas.microsoft.com/office/powerpoint/2010/main" val="346608787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1078</Words>
  <Application>Microsoft Office PowerPoint</Application>
  <PresentationFormat>عرض على الشاشة (3:4)‏</PresentationFormat>
  <Paragraphs>12</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نسق Office</vt:lpstr>
      <vt:lpstr>William Blake’s “ The Tyger”</vt:lpstr>
      <vt:lpstr>عرض تقديمي في PowerPoint</vt:lpstr>
      <vt:lpstr>عرض تقديمي في PowerPoint</vt:lpstr>
      <vt:lpstr>عرض تقديمي في PowerPoint</vt:lpstr>
      <vt:lpstr>The Symbolism of the Poem</vt:lpstr>
      <vt:lpstr>عرض تقديمي في PowerPoint</vt:lpstr>
      <vt:lpstr>عرض تقديمي في PowerPoint</vt:lpstr>
      <vt:lpstr>عرض تقديمي في PowerPoint</vt:lpstr>
      <vt:lpstr>عرض تقديمي في PowerPoint</vt:lpstr>
    </vt:vector>
  </TitlesOfParts>
  <Company>SACC - ANAS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The Tyger”</dc:title>
  <dc:creator>amazzon</dc:creator>
  <cp:lastModifiedBy>amazzon</cp:lastModifiedBy>
  <cp:revision>5</cp:revision>
  <dcterms:created xsi:type="dcterms:W3CDTF">2018-11-28T14:37:32Z</dcterms:created>
  <dcterms:modified xsi:type="dcterms:W3CDTF">2018-11-29T19:37:01Z</dcterms:modified>
</cp:coreProperties>
</file>